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58" r:id="rId4"/>
    <p:sldId id="264" r:id="rId5"/>
    <p:sldId id="265" r:id="rId6"/>
    <p:sldId id="266" r:id="rId7"/>
    <p:sldId id="262" r:id="rId8"/>
    <p:sldId id="259" r:id="rId9"/>
    <p:sldId id="25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9" d="100"/>
          <a:sy n="69" d="100"/>
        </p:scale>
        <p:origin x="13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8BC20B44-1E17-4F3F-8E01-603BDD9F37C0}" type="datetimeFigureOut">
              <a:rPr lang="en-US" smtClean="0"/>
              <a:pPr/>
              <a:t>4/16/2020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68D5FE8-9B25-4AD0-8618-3BFDA6EBAC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C20B44-1E17-4F3F-8E01-603BDD9F37C0}"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5FE8-9B25-4AD0-8618-3BFDA6EBAC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C20B44-1E17-4F3F-8E01-603BDD9F37C0}"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5FE8-9B25-4AD0-8618-3BFDA6EBAC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8BC20B44-1E17-4F3F-8E01-603BDD9F37C0}" type="datetimeFigureOut">
              <a:rPr lang="en-US" smtClean="0"/>
              <a:pPr/>
              <a:t>4/16/2020</a:t>
            </a:fld>
            <a:endParaRPr lang="en-US"/>
          </a:p>
        </p:txBody>
      </p:sp>
      <p:sp>
        <p:nvSpPr>
          <p:cNvPr id="9" name="Slide Number Placeholder 8"/>
          <p:cNvSpPr>
            <a:spLocks noGrp="1"/>
          </p:cNvSpPr>
          <p:nvPr>
            <p:ph type="sldNum" sz="quarter" idx="15"/>
          </p:nvPr>
        </p:nvSpPr>
        <p:spPr/>
        <p:txBody>
          <a:bodyPr rtlCol="0"/>
          <a:lstStyle/>
          <a:p>
            <a:fld id="{A68D5FE8-9B25-4AD0-8618-3BFDA6EBACE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BC20B44-1E17-4F3F-8E01-603BDD9F37C0}" type="datetimeFigureOut">
              <a:rPr lang="en-US" smtClean="0"/>
              <a:pPr/>
              <a:t>4/16/2020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68D5FE8-9B25-4AD0-8618-3BFDA6EBAC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BC20B44-1E17-4F3F-8E01-603BDD9F37C0}"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5FE8-9B25-4AD0-8618-3BFDA6EBACE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BC20B44-1E17-4F3F-8E01-603BDD9F37C0}"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D5FE8-9B25-4AD0-8618-3BFDA6EBACE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BC20B44-1E17-4F3F-8E01-603BDD9F37C0}" type="datetimeFigureOut">
              <a:rPr lang="en-US" smtClean="0"/>
              <a:pPr/>
              <a:t>4/16/2020</a:t>
            </a:fld>
            <a:endParaRPr lang="en-US"/>
          </a:p>
        </p:txBody>
      </p:sp>
      <p:sp>
        <p:nvSpPr>
          <p:cNvPr id="7" name="Slide Number Placeholder 6"/>
          <p:cNvSpPr>
            <a:spLocks noGrp="1"/>
          </p:cNvSpPr>
          <p:nvPr>
            <p:ph type="sldNum" sz="quarter" idx="11"/>
          </p:nvPr>
        </p:nvSpPr>
        <p:spPr/>
        <p:txBody>
          <a:bodyPr rtlCol="0"/>
          <a:lstStyle/>
          <a:p>
            <a:fld id="{A68D5FE8-9B25-4AD0-8618-3BFDA6EBACE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20B44-1E17-4F3F-8E01-603BDD9F37C0}"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D5FE8-9B25-4AD0-8618-3BFDA6EBAC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BC20B44-1E17-4F3F-8E01-603BDD9F37C0}" type="datetimeFigureOut">
              <a:rPr lang="en-US" smtClean="0"/>
              <a:pPr/>
              <a:t>4/16/2020</a:t>
            </a:fld>
            <a:endParaRPr lang="en-US"/>
          </a:p>
        </p:txBody>
      </p:sp>
      <p:sp>
        <p:nvSpPr>
          <p:cNvPr id="22" name="Slide Number Placeholder 21"/>
          <p:cNvSpPr>
            <a:spLocks noGrp="1"/>
          </p:cNvSpPr>
          <p:nvPr>
            <p:ph type="sldNum" sz="quarter" idx="15"/>
          </p:nvPr>
        </p:nvSpPr>
        <p:spPr/>
        <p:txBody>
          <a:bodyPr rtlCol="0"/>
          <a:lstStyle/>
          <a:p>
            <a:fld id="{A68D5FE8-9B25-4AD0-8618-3BFDA6EBACE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BC20B44-1E17-4F3F-8E01-603BDD9F37C0}" type="datetimeFigureOut">
              <a:rPr lang="en-US" smtClean="0"/>
              <a:pPr/>
              <a:t>4/16/2020</a:t>
            </a:fld>
            <a:endParaRPr lang="en-US"/>
          </a:p>
        </p:txBody>
      </p:sp>
      <p:sp>
        <p:nvSpPr>
          <p:cNvPr id="18" name="Slide Number Placeholder 17"/>
          <p:cNvSpPr>
            <a:spLocks noGrp="1"/>
          </p:cNvSpPr>
          <p:nvPr>
            <p:ph type="sldNum" sz="quarter" idx="11"/>
          </p:nvPr>
        </p:nvSpPr>
        <p:spPr/>
        <p:txBody>
          <a:bodyPr rtlCol="0"/>
          <a:lstStyle/>
          <a:p>
            <a:fld id="{A68D5FE8-9B25-4AD0-8618-3BFDA6EBACE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20B44-1E17-4F3F-8E01-603BDD9F37C0}" type="datetimeFigureOut">
              <a:rPr lang="en-US" smtClean="0"/>
              <a:pPr/>
              <a:t>4/16/2020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8D5FE8-9B25-4AD0-8618-3BFDA6EBAC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0FE5-7F90-4538-8554-A1FC409DB681}"/>
              </a:ext>
            </a:extLst>
          </p:cNvPr>
          <p:cNvSpPr>
            <a:spLocks noGrp="1"/>
          </p:cNvSpPr>
          <p:nvPr>
            <p:ph type="ctrTitle"/>
          </p:nvPr>
        </p:nvSpPr>
        <p:spPr/>
        <p:txBody>
          <a:bodyPr>
            <a:normAutofit/>
          </a:bodyPr>
          <a:lstStyle/>
          <a:p>
            <a:pPr algn="ctr"/>
            <a:r>
              <a:rPr lang="en-US" sz="1600" dirty="0">
                <a:solidFill>
                  <a:srgbClr val="002060"/>
                </a:solidFill>
              </a:rPr>
              <a:t>DR. AYAN MUKHERJEE  </a:t>
            </a:r>
            <a:br>
              <a:rPr lang="en-US" sz="1600" dirty="0">
                <a:solidFill>
                  <a:srgbClr val="002060"/>
                </a:solidFill>
              </a:rPr>
            </a:br>
            <a:r>
              <a:rPr lang="en-US" sz="1600" dirty="0">
                <a:solidFill>
                  <a:srgbClr val="002060"/>
                </a:solidFill>
              </a:rPr>
              <a:t>ASSISTANT PROFESSOR</a:t>
            </a:r>
            <a:br>
              <a:rPr lang="en-US" sz="1600" dirty="0">
                <a:solidFill>
                  <a:srgbClr val="002060"/>
                </a:solidFill>
              </a:rPr>
            </a:br>
            <a:r>
              <a:rPr lang="en-US" sz="1600" dirty="0">
                <a:solidFill>
                  <a:srgbClr val="002060"/>
                </a:solidFill>
              </a:rPr>
              <a:t>Department of physics</a:t>
            </a:r>
            <a:br>
              <a:rPr lang="en-US" sz="1600" dirty="0">
                <a:solidFill>
                  <a:srgbClr val="002060"/>
                </a:solidFill>
              </a:rPr>
            </a:br>
            <a:r>
              <a:rPr lang="en-US" sz="1600" dirty="0">
                <a:solidFill>
                  <a:srgbClr val="002060"/>
                </a:solidFill>
              </a:rPr>
              <a:t>RAM RATAN SINGH COLLEGE, MOKAMA,</a:t>
            </a:r>
            <a:br>
              <a:rPr lang="en-US" sz="1600" dirty="0">
                <a:solidFill>
                  <a:srgbClr val="002060"/>
                </a:solidFill>
              </a:rPr>
            </a:br>
            <a:r>
              <a:rPr lang="en-US" sz="1600" dirty="0">
                <a:solidFill>
                  <a:srgbClr val="002060"/>
                </a:solidFill>
              </a:rPr>
              <a:t> PATLIPUTRA UNIVERSITY, PATNA</a:t>
            </a:r>
            <a:br>
              <a:rPr lang="en-US" sz="1600" dirty="0">
                <a:solidFill>
                  <a:srgbClr val="002060"/>
                </a:solidFill>
              </a:rPr>
            </a:br>
            <a:endParaRPr lang="en-US" sz="1600" dirty="0">
              <a:solidFill>
                <a:srgbClr val="002060"/>
              </a:solidFill>
            </a:endParaRPr>
          </a:p>
        </p:txBody>
      </p:sp>
      <p:sp>
        <p:nvSpPr>
          <p:cNvPr id="3" name="Subtitle 2">
            <a:extLst>
              <a:ext uri="{FF2B5EF4-FFF2-40B4-BE49-F238E27FC236}">
                <a16:creationId xmlns:a16="http://schemas.microsoft.com/office/drawing/2014/main" id="{6260F32D-F262-4797-8CE1-04B9AEA7C749}"/>
              </a:ext>
            </a:extLst>
          </p:cNvPr>
          <p:cNvSpPr>
            <a:spLocks noGrp="1"/>
          </p:cNvSpPr>
          <p:nvPr>
            <p:ph type="subTitle" idx="1"/>
          </p:nvPr>
        </p:nvSpPr>
        <p:spPr>
          <a:xfrm>
            <a:off x="2286000" y="5276849"/>
            <a:ext cx="6546273" cy="1371600"/>
          </a:xfrm>
        </p:spPr>
        <p:txBody>
          <a:bodyPr>
            <a:normAutofit lnSpcReduction="10000"/>
          </a:bodyPr>
          <a:lstStyle/>
          <a:p>
            <a:pPr algn="ctr"/>
            <a:r>
              <a:rPr lang="en-US" sz="2000" dirty="0">
                <a:solidFill>
                  <a:srgbClr val="FF0000"/>
                </a:solidFill>
              </a:rPr>
              <a:t> E content for Student of B. Sc Physics </a:t>
            </a:r>
            <a:r>
              <a:rPr lang="en-US" sz="2000" dirty="0" err="1">
                <a:solidFill>
                  <a:srgbClr val="FF0000"/>
                </a:solidFill>
              </a:rPr>
              <a:t>Honours</a:t>
            </a:r>
            <a:endParaRPr lang="en-US" sz="2000" dirty="0">
              <a:solidFill>
                <a:srgbClr val="FF0000"/>
              </a:solidFill>
            </a:endParaRPr>
          </a:p>
          <a:p>
            <a:pPr algn="ctr"/>
            <a:r>
              <a:rPr lang="en-US" sz="2000" dirty="0">
                <a:solidFill>
                  <a:srgbClr val="FF0000"/>
                </a:solidFill>
              </a:rPr>
              <a:t>Part II</a:t>
            </a:r>
          </a:p>
          <a:p>
            <a:pPr algn="ctr"/>
            <a:r>
              <a:rPr lang="en-US" dirty="0">
                <a:solidFill>
                  <a:srgbClr val="FF0000"/>
                </a:solidFill>
              </a:rPr>
              <a:t>RAM RATAN SINGH COLLEGE, MOKAMA,</a:t>
            </a:r>
            <a:br>
              <a:rPr lang="en-US" dirty="0">
                <a:solidFill>
                  <a:srgbClr val="FF0000"/>
                </a:solidFill>
              </a:rPr>
            </a:br>
            <a:r>
              <a:rPr lang="en-US" dirty="0">
                <a:solidFill>
                  <a:srgbClr val="FF0000"/>
                </a:solidFill>
              </a:rPr>
              <a:t> PATLIPUTRA UNIVERSITY, PATNA</a:t>
            </a:r>
          </a:p>
        </p:txBody>
      </p:sp>
      <p:sp>
        <p:nvSpPr>
          <p:cNvPr id="6" name="Rectangle 5">
            <a:extLst>
              <a:ext uri="{FF2B5EF4-FFF2-40B4-BE49-F238E27FC236}">
                <a16:creationId xmlns:a16="http://schemas.microsoft.com/office/drawing/2014/main" id="{1F5C6AAE-29FA-42BF-A4AF-8EC1EAB7A75E}"/>
              </a:ext>
            </a:extLst>
          </p:cNvPr>
          <p:cNvSpPr/>
          <p:nvPr/>
        </p:nvSpPr>
        <p:spPr>
          <a:xfrm>
            <a:off x="1911928" y="572482"/>
            <a:ext cx="6172199" cy="523220"/>
          </a:xfrm>
          <a:prstGeom prst="rect">
            <a:avLst/>
          </a:prstGeom>
        </p:spPr>
        <p:txBody>
          <a:bodyPr wrap="square">
            <a:spAutoFit/>
          </a:bodyPr>
          <a:lstStyle/>
          <a:p>
            <a:r>
              <a:rPr lang="en-US" sz="2800" b="1" dirty="0"/>
              <a:t> PHOTOELECTRIC EFFECT</a:t>
            </a:r>
          </a:p>
        </p:txBody>
      </p:sp>
      <p:sp>
        <p:nvSpPr>
          <p:cNvPr id="14" name="TextBox 13">
            <a:extLst>
              <a:ext uri="{FF2B5EF4-FFF2-40B4-BE49-F238E27FC236}">
                <a16:creationId xmlns:a16="http://schemas.microsoft.com/office/drawing/2014/main" id="{506EE435-B3F7-4908-9531-842E5ABDE9FD}"/>
              </a:ext>
            </a:extLst>
          </p:cNvPr>
          <p:cNvSpPr txBox="1"/>
          <p:nvPr/>
        </p:nvSpPr>
        <p:spPr>
          <a:xfrm>
            <a:off x="3020291" y="1427018"/>
            <a:ext cx="3837709" cy="1894362"/>
          </a:xfrm>
          <a:prstGeom prst="rect">
            <a:avLst/>
          </a:prstGeom>
          <a:noFill/>
          <a:ln w="38100">
            <a:solidFill>
              <a:schemeClr val="tx1"/>
            </a:solidFill>
          </a:ln>
        </p:spPr>
        <p:txBody>
          <a:bodyPr wrap="square" rtlCol="0">
            <a:spAutoFit/>
          </a:bodyPr>
          <a:lstStyle/>
          <a:p>
            <a:endParaRPr lang="en-US" dirty="0"/>
          </a:p>
        </p:txBody>
      </p:sp>
      <p:pic>
        <p:nvPicPr>
          <p:cNvPr id="16" name="Picture 15">
            <a:extLst>
              <a:ext uri="{FF2B5EF4-FFF2-40B4-BE49-F238E27FC236}">
                <a16:creationId xmlns:a16="http://schemas.microsoft.com/office/drawing/2014/main" id="{387A606D-38B7-4B1C-BBEB-C53B1D23C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009" y="1566430"/>
            <a:ext cx="3048000" cy="1504950"/>
          </a:xfrm>
          <a:prstGeom prst="rect">
            <a:avLst/>
          </a:prstGeom>
        </p:spPr>
      </p:pic>
    </p:spTree>
    <p:extLst>
      <p:ext uri="{BB962C8B-B14F-4D97-AF65-F5344CB8AC3E}">
        <p14:creationId xmlns:p14="http://schemas.microsoft.com/office/powerpoint/2010/main" val="264754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C3DA8-95BC-425C-A654-949720641CE6}"/>
              </a:ext>
            </a:extLst>
          </p:cNvPr>
          <p:cNvSpPr/>
          <p:nvPr/>
        </p:nvSpPr>
        <p:spPr>
          <a:xfrm>
            <a:off x="308650" y="182480"/>
            <a:ext cx="5702202" cy="461665"/>
          </a:xfrm>
          <a:prstGeom prst="rect">
            <a:avLst/>
          </a:prstGeom>
          <a:solidFill>
            <a:srgbClr val="92D050"/>
          </a:solidFill>
          <a:ln>
            <a:solidFill>
              <a:schemeClr val="accent1">
                <a:lumMod val="75000"/>
              </a:schemeClr>
            </a:solidFill>
          </a:ln>
        </p:spPr>
        <p:txBody>
          <a:bodyPr wrap="none">
            <a:spAutoFit/>
          </a:bodyPr>
          <a:lstStyle/>
          <a:p>
            <a:r>
              <a:rPr lang="en-US" sz="2400" b="1" dirty="0"/>
              <a:t>Our learning goals in this chapter:</a:t>
            </a:r>
          </a:p>
        </p:txBody>
      </p:sp>
      <p:sp>
        <p:nvSpPr>
          <p:cNvPr id="3" name="Rectangle 2">
            <a:extLst>
              <a:ext uri="{FF2B5EF4-FFF2-40B4-BE49-F238E27FC236}">
                <a16:creationId xmlns:a16="http://schemas.microsoft.com/office/drawing/2014/main" id="{7DFAB053-E92E-4515-B36D-2F7CB0A9BB5E}"/>
              </a:ext>
            </a:extLst>
          </p:cNvPr>
          <p:cNvSpPr/>
          <p:nvPr/>
        </p:nvSpPr>
        <p:spPr>
          <a:xfrm>
            <a:off x="308650" y="942109"/>
            <a:ext cx="7744690" cy="4801314"/>
          </a:xfrm>
          <a:prstGeom prst="rect">
            <a:avLst/>
          </a:prstGeom>
        </p:spPr>
        <p:txBody>
          <a:bodyPr wrap="square">
            <a:spAutoFit/>
          </a:bodyPr>
          <a:lstStyle/>
          <a:p>
            <a:pPr marL="342900" indent="-342900">
              <a:buFont typeface="Wingdings" panose="05000000000000000000" pitchFamily="2" charset="2"/>
              <a:buChar char="q"/>
            </a:pPr>
            <a:r>
              <a:rPr lang="en-US" sz="2400" dirty="0"/>
              <a:t>To consider the fundamental constituent of light, the photon.</a:t>
            </a:r>
          </a:p>
          <a:p>
            <a:endParaRPr lang="en-US" sz="2400" dirty="0"/>
          </a:p>
          <a:p>
            <a:pPr marL="342900" indent="-342900">
              <a:buFont typeface="Wingdings" panose="05000000000000000000" pitchFamily="2" charset="2"/>
              <a:buChar char="q"/>
            </a:pPr>
            <a:r>
              <a:rPr lang="en-US" sz="2400" dirty="0"/>
              <a:t>To study the ejection of an electron by an incident photon, the photoelectric effect.</a:t>
            </a:r>
          </a:p>
          <a:p>
            <a:endParaRPr lang="en-US" sz="2400" dirty="0"/>
          </a:p>
          <a:p>
            <a:pPr marL="342900" indent="-342900">
              <a:buFont typeface="Wingdings" panose="05000000000000000000" pitchFamily="2" charset="2"/>
              <a:buChar char="q"/>
            </a:pPr>
            <a:r>
              <a:rPr lang="en-US" sz="2400" dirty="0"/>
              <a:t>Classical prediction of photoelectric effect.</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To understand the concept of Photoelectric Effect</a:t>
            </a:r>
          </a:p>
          <a:p>
            <a:r>
              <a:rPr lang="en-US" sz="2400" dirty="0"/>
              <a:t>.</a:t>
            </a:r>
          </a:p>
          <a:p>
            <a:pPr marL="342900" indent="-342900">
              <a:buFont typeface="Wingdings" panose="05000000000000000000" pitchFamily="2" charset="2"/>
              <a:buChar char="q"/>
            </a:pPr>
            <a:r>
              <a:rPr lang="en-US" sz="2400" dirty="0"/>
              <a:t>Can photoelectric emission  possible for incident photon with lower energy than work function.</a:t>
            </a:r>
          </a:p>
          <a:p>
            <a:endParaRPr lang="en-US" dirty="0"/>
          </a:p>
        </p:txBody>
      </p:sp>
    </p:spTree>
    <p:extLst>
      <p:ext uri="{BB962C8B-B14F-4D97-AF65-F5344CB8AC3E}">
        <p14:creationId xmlns:p14="http://schemas.microsoft.com/office/powerpoint/2010/main" val="214989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57808-A1DE-404F-AB98-3087785ED5B0}"/>
              </a:ext>
            </a:extLst>
          </p:cNvPr>
          <p:cNvSpPr/>
          <p:nvPr/>
        </p:nvSpPr>
        <p:spPr>
          <a:xfrm>
            <a:off x="387926" y="221673"/>
            <a:ext cx="8201891" cy="3046988"/>
          </a:xfrm>
          <a:prstGeom prst="rect">
            <a:avLst/>
          </a:prstGeom>
        </p:spPr>
        <p:txBody>
          <a:bodyPr wrap="square">
            <a:spAutoFit/>
          </a:bodyPr>
          <a:lstStyle/>
          <a:p>
            <a:r>
              <a:rPr lang="en-US" sz="2400" b="1" dirty="0"/>
              <a:t>Introduction: What is the photoelectric effect?</a:t>
            </a:r>
          </a:p>
          <a:p>
            <a:endParaRPr lang="en-US" sz="2400" b="1" dirty="0"/>
          </a:p>
          <a:p>
            <a:r>
              <a:rPr lang="en-US" b="1" dirty="0">
                <a:solidFill>
                  <a:srgbClr val="FF0000"/>
                </a:solidFill>
              </a:rPr>
              <a:t>When light incident on surface of a metal, electrons can be ejected. The phenomenon is known as the photoelectric effect. </a:t>
            </a:r>
          </a:p>
          <a:p>
            <a:endParaRPr lang="en-US" b="1" dirty="0">
              <a:solidFill>
                <a:srgbClr val="FF0000"/>
              </a:solidFill>
            </a:endParaRPr>
          </a:p>
          <a:p>
            <a:r>
              <a:rPr lang="en-US" dirty="0"/>
              <a:t>This process is also often referred to as photoemission, and the electrons that are ejected from the metal are called photoelectrons. Electrons in a metal are bound by an energy F, called the work function.</a:t>
            </a:r>
          </a:p>
          <a:p>
            <a:r>
              <a:rPr lang="en-US" dirty="0"/>
              <a:t> The light gives the electrons enough energy (&gt; </a:t>
            </a:r>
            <a:r>
              <a:rPr lang="az-Cyrl-AZ" dirty="0"/>
              <a:t>Ф</a:t>
            </a:r>
            <a:r>
              <a:rPr lang="en-IN" dirty="0"/>
              <a:t>)</a:t>
            </a:r>
            <a:r>
              <a:rPr lang="en-US" dirty="0"/>
              <a:t> to escape.</a:t>
            </a:r>
          </a:p>
          <a:p>
            <a:endParaRPr lang="en-US" dirty="0"/>
          </a:p>
        </p:txBody>
      </p:sp>
      <p:pic>
        <p:nvPicPr>
          <p:cNvPr id="8" name="Picture 7">
            <a:extLst>
              <a:ext uri="{FF2B5EF4-FFF2-40B4-BE49-F238E27FC236}">
                <a16:creationId xmlns:a16="http://schemas.microsoft.com/office/drawing/2014/main" id="{4A024398-251B-439E-A9DB-0A27CC00E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12" y="3445968"/>
            <a:ext cx="3701761" cy="2906341"/>
          </a:xfrm>
          <a:prstGeom prst="rect">
            <a:avLst/>
          </a:prstGeom>
        </p:spPr>
      </p:pic>
      <p:sp>
        <p:nvSpPr>
          <p:cNvPr id="9" name="Rectangle 8">
            <a:extLst>
              <a:ext uri="{FF2B5EF4-FFF2-40B4-BE49-F238E27FC236}">
                <a16:creationId xmlns:a16="http://schemas.microsoft.com/office/drawing/2014/main" id="{BFDCEAF9-9D52-4A14-A87C-BAB60CC8526B}"/>
              </a:ext>
            </a:extLst>
          </p:cNvPr>
          <p:cNvSpPr/>
          <p:nvPr/>
        </p:nvSpPr>
        <p:spPr>
          <a:xfrm>
            <a:off x="634712" y="6266995"/>
            <a:ext cx="7148946" cy="369332"/>
          </a:xfrm>
          <a:prstGeom prst="rect">
            <a:avLst/>
          </a:prstGeom>
          <a:solidFill>
            <a:schemeClr val="accent2">
              <a:lumMod val="40000"/>
              <a:lumOff val="60000"/>
            </a:schemeClr>
          </a:solidFill>
          <a:ln>
            <a:solidFill>
              <a:schemeClr val="tx1"/>
            </a:solidFill>
          </a:ln>
        </p:spPr>
        <p:txBody>
          <a:bodyPr wrap="square">
            <a:spAutoFit/>
          </a:bodyPr>
          <a:lstStyle/>
          <a:p>
            <a:r>
              <a:rPr lang="en-US" b="1" dirty="0"/>
              <a:t>Measure the flow of electrons with an ammeter.</a:t>
            </a:r>
          </a:p>
        </p:txBody>
      </p:sp>
      <p:pic>
        <p:nvPicPr>
          <p:cNvPr id="11" name="Picture 10">
            <a:extLst>
              <a:ext uri="{FF2B5EF4-FFF2-40B4-BE49-F238E27FC236}">
                <a16:creationId xmlns:a16="http://schemas.microsoft.com/office/drawing/2014/main" id="{B28F37DB-10E3-4899-898C-22D5FF2B8F12}"/>
              </a:ext>
            </a:extLst>
          </p:cNvPr>
          <p:cNvPicPr>
            <a:picLocks noChangeAspect="1"/>
          </p:cNvPicPr>
          <p:nvPr/>
        </p:nvPicPr>
        <p:blipFill>
          <a:blip r:embed="rId3"/>
          <a:stretch>
            <a:fillRect/>
          </a:stretch>
        </p:blipFill>
        <p:spPr>
          <a:xfrm>
            <a:off x="5323957" y="3112620"/>
            <a:ext cx="2792210" cy="1103472"/>
          </a:xfrm>
          <a:prstGeom prst="rect">
            <a:avLst/>
          </a:prstGeom>
          <a:solidFill>
            <a:schemeClr val="accent3">
              <a:lumMod val="75000"/>
            </a:schemeClr>
          </a:solidFill>
        </p:spPr>
      </p:pic>
      <p:sp>
        <p:nvSpPr>
          <p:cNvPr id="12" name="Rectangle 11">
            <a:extLst>
              <a:ext uri="{FF2B5EF4-FFF2-40B4-BE49-F238E27FC236}">
                <a16:creationId xmlns:a16="http://schemas.microsoft.com/office/drawing/2014/main" id="{FE270BD5-00B8-480D-A931-C58D995EC4A3}"/>
              </a:ext>
            </a:extLst>
          </p:cNvPr>
          <p:cNvSpPr/>
          <p:nvPr/>
        </p:nvSpPr>
        <p:spPr>
          <a:xfrm>
            <a:off x="4627416" y="4318213"/>
            <a:ext cx="4572000" cy="923330"/>
          </a:xfrm>
          <a:prstGeom prst="rect">
            <a:avLst/>
          </a:prstGeom>
        </p:spPr>
        <p:txBody>
          <a:bodyPr>
            <a:spAutoFit/>
          </a:bodyPr>
          <a:lstStyle/>
          <a:p>
            <a:r>
              <a:rPr lang="az-Cyrl-AZ" dirty="0"/>
              <a:t>Ф</a:t>
            </a:r>
            <a:r>
              <a:rPr lang="en-US" dirty="0"/>
              <a:t> is the minimum energy needed to liberate an electron from the metal. </a:t>
            </a:r>
          </a:p>
          <a:p>
            <a:r>
              <a:rPr lang="en-US" dirty="0"/>
              <a:t>F is defined to be positive.  </a:t>
            </a:r>
          </a:p>
        </p:txBody>
      </p:sp>
    </p:spTree>
    <p:extLst>
      <p:ext uri="{BB962C8B-B14F-4D97-AF65-F5344CB8AC3E}">
        <p14:creationId xmlns:p14="http://schemas.microsoft.com/office/powerpoint/2010/main" val="189174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50DEE9-1E30-4E0E-872C-C0C27C9448D1}"/>
              </a:ext>
            </a:extLst>
          </p:cNvPr>
          <p:cNvSpPr txBox="1"/>
          <p:nvPr/>
        </p:nvSpPr>
        <p:spPr>
          <a:xfrm>
            <a:off x="1634836" y="360219"/>
            <a:ext cx="4765964"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IN" sz="2400" b="1" dirty="0"/>
              <a:t>Result of the experiment</a:t>
            </a:r>
            <a:endParaRPr lang="en-US" sz="2400" b="1" dirty="0"/>
          </a:p>
        </p:txBody>
      </p:sp>
      <p:pic>
        <p:nvPicPr>
          <p:cNvPr id="4" name="Picture 3">
            <a:extLst>
              <a:ext uri="{FF2B5EF4-FFF2-40B4-BE49-F238E27FC236}">
                <a16:creationId xmlns:a16="http://schemas.microsoft.com/office/drawing/2014/main" id="{FD5FD054-768E-4CCC-8898-692E0C484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67" y="1114981"/>
            <a:ext cx="3894859" cy="3637128"/>
          </a:xfrm>
          <a:prstGeom prst="rect">
            <a:avLst/>
          </a:prstGeom>
        </p:spPr>
      </p:pic>
      <p:pic>
        <p:nvPicPr>
          <p:cNvPr id="7" name="Picture 6">
            <a:extLst>
              <a:ext uri="{FF2B5EF4-FFF2-40B4-BE49-F238E27FC236}">
                <a16:creationId xmlns:a16="http://schemas.microsoft.com/office/drawing/2014/main" id="{058CC6D9-C568-4300-8393-115D639592BD}"/>
              </a:ext>
            </a:extLst>
          </p:cNvPr>
          <p:cNvPicPr>
            <a:picLocks noChangeAspect="1"/>
          </p:cNvPicPr>
          <p:nvPr/>
        </p:nvPicPr>
        <p:blipFill>
          <a:blip r:embed="rId3"/>
          <a:stretch>
            <a:fillRect/>
          </a:stretch>
        </p:blipFill>
        <p:spPr>
          <a:xfrm>
            <a:off x="4967255" y="949037"/>
            <a:ext cx="3286105" cy="3185638"/>
          </a:xfrm>
          <a:prstGeom prst="rect">
            <a:avLst/>
          </a:prstGeom>
        </p:spPr>
      </p:pic>
      <p:sp>
        <p:nvSpPr>
          <p:cNvPr id="9" name="Rectangle 8">
            <a:extLst>
              <a:ext uri="{FF2B5EF4-FFF2-40B4-BE49-F238E27FC236}">
                <a16:creationId xmlns:a16="http://schemas.microsoft.com/office/drawing/2014/main" id="{CEB93B21-5718-4EDF-9C04-5C576AC4A409}"/>
              </a:ext>
            </a:extLst>
          </p:cNvPr>
          <p:cNvSpPr/>
          <p:nvPr/>
        </p:nvSpPr>
        <p:spPr>
          <a:xfrm>
            <a:off x="417610" y="5308798"/>
            <a:ext cx="7200415" cy="1200329"/>
          </a:xfrm>
          <a:prstGeom prst="rect">
            <a:avLst/>
          </a:prstGeom>
          <a:solidFill>
            <a:schemeClr val="accent2">
              <a:lumMod val="40000"/>
              <a:lumOff val="60000"/>
            </a:schemeClr>
          </a:solidFill>
          <a:ln>
            <a:solidFill>
              <a:srgbClr val="FF0000"/>
            </a:solidFill>
          </a:ln>
        </p:spPr>
        <p:txBody>
          <a:bodyPr wrap="square">
            <a:spAutoFit/>
          </a:bodyPr>
          <a:lstStyle/>
          <a:p>
            <a:r>
              <a:rPr lang="en-US" b="1" dirty="0"/>
              <a:t>Summary of Results:</a:t>
            </a:r>
          </a:p>
          <a:p>
            <a:r>
              <a:rPr lang="en-US" dirty="0"/>
              <a:t>	Electron energy depends on frequency, not intensity.</a:t>
            </a:r>
          </a:p>
          <a:p>
            <a:r>
              <a:rPr lang="en-US" dirty="0"/>
              <a:t>	Electrons are not ejected for frequencies below f0.</a:t>
            </a:r>
          </a:p>
          <a:p>
            <a:r>
              <a:rPr lang="en-US" dirty="0"/>
              <a:t>	Electrons have a probability to be emitted immediately.</a:t>
            </a:r>
          </a:p>
        </p:txBody>
      </p:sp>
    </p:spTree>
    <p:extLst>
      <p:ext uri="{BB962C8B-B14F-4D97-AF65-F5344CB8AC3E}">
        <p14:creationId xmlns:p14="http://schemas.microsoft.com/office/powerpoint/2010/main" val="397031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0FA4FA-2DD0-4A94-9BFF-0BD6C3EDC34B}"/>
              </a:ext>
            </a:extLst>
          </p:cNvPr>
          <p:cNvSpPr/>
          <p:nvPr/>
        </p:nvSpPr>
        <p:spPr>
          <a:xfrm>
            <a:off x="166253" y="142710"/>
            <a:ext cx="8603673" cy="6001643"/>
          </a:xfrm>
          <a:prstGeom prst="rect">
            <a:avLst/>
          </a:prstGeom>
        </p:spPr>
        <p:txBody>
          <a:bodyPr wrap="square">
            <a:spAutoFit/>
          </a:bodyPr>
          <a:lstStyle/>
          <a:p>
            <a:pPr algn="just"/>
            <a:r>
              <a:rPr lang="en-US" sz="1600" dirty="0"/>
              <a:t>Classical wave theory cannot explain the first 3 observations of photoelectric effect.</a:t>
            </a:r>
          </a:p>
          <a:p>
            <a:pPr algn="just"/>
            <a:endParaRPr lang="en-US" sz="1600" dirty="0"/>
          </a:p>
          <a:p>
            <a:pPr algn="just"/>
            <a:r>
              <a:rPr lang="en-US" sz="1600" dirty="0"/>
              <a:t>1. </a:t>
            </a:r>
            <a:r>
              <a:rPr lang="en-US" sz="1600" b="1" dirty="0"/>
              <a:t>Existence of the threshold frequency</a:t>
            </a:r>
          </a:p>
          <a:p>
            <a:pPr algn="just"/>
            <a:endParaRPr lang="en-US" sz="1600" b="1" dirty="0"/>
          </a:p>
          <a:p>
            <a:pPr algn="just"/>
            <a:r>
              <a:rPr lang="en-US" sz="1600" dirty="0"/>
              <a:t>Since energy of the wave is dependent on the square of its amplitude, the classical wave theory predicts that if sufficiently intense light is used, the electrons would absorb enough energy to escape. There should not be any threshold frequency.</a:t>
            </a:r>
          </a:p>
          <a:p>
            <a:pPr algn="just"/>
            <a:endParaRPr lang="en-US" sz="1600" dirty="0"/>
          </a:p>
          <a:p>
            <a:pPr algn="just"/>
            <a:r>
              <a:rPr lang="en-US" sz="1600" dirty="0"/>
              <a:t>2. </a:t>
            </a:r>
            <a:r>
              <a:rPr lang="en-US" sz="1600" b="1" dirty="0"/>
              <a:t>Almost immediate emission of photoelectrons</a:t>
            </a:r>
          </a:p>
          <a:p>
            <a:pPr algn="just"/>
            <a:endParaRPr lang="en-US" sz="1600" dirty="0"/>
          </a:p>
          <a:p>
            <a:pPr algn="just"/>
            <a:r>
              <a:rPr lang="en-US" sz="1600" dirty="0"/>
              <a:t>Based on classical wave theory, electrons require a period of time before sufficient energy is absorbed for it to escape from the metal. Accordingly, a dim light after some delay would transfer sufficient energy to the electrons for ejection, whereas a very bright light would eject electrons after a short while. However, this did not happen in photoelectric effect.</a:t>
            </a:r>
          </a:p>
          <a:p>
            <a:pPr algn="just"/>
            <a:endParaRPr lang="en-US" sz="1600" dirty="0"/>
          </a:p>
          <a:p>
            <a:pPr algn="just"/>
            <a:r>
              <a:rPr lang="en-US" sz="1600" dirty="0"/>
              <a:t> 3. </a:t>
            </a:r>
            <a:r>
              <a:rPr lang="en-US" sz="1600" b="1" dirty="0"/>
              <a:t>The independence of kinetic energy of photoelectron on intensity and the dependence on frequency</a:t>
            </a:r>
          </a:p>
          <a:p>
            <a:pPr algn="just"/>
            <a:endParaRPr lang="en-US" sz="1600" dirty="0"/>
          </a:p>
          <a:p>
            <a:pPr algn="just"/>
            <a:r>
              <a:rPr lang="en-US" sz="1600" dirty="0"/>
              <a:t>According to classical wave theory, if light of higher intensity is used, the kinetic energy of an ejected electron can be increased. This is because the greater the intensity, the larger the energy of the light wave striking the metal surface, so electrons are ejected with greater kinetic energy. However, it cannot explain why maximum kinetic energy is dependent on the frequency and independent of intensity.</a:t>
            </a:r>
          </a:p>
        </p:txBody>
      </p:sp>
    </p:spTree>
    <p:extLst>
      <p:ext uri="{BB962C8B-B14F-4D97-AF65-F5344CB8AC3E}">
        <p14:creationId xmlns:p14="http://schemas.microsoft.com/office/powerpoint/2010/main" val="44239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7A974-7A76-4258-BE8A-35FA6A013798}"/>
              </a:ext>
            </a:extLst>
          </p:cNvPr>
          <p:cNvPicPr>
            <a:picLocks noChangeAspect="1"/>
          </p:cNvPicPr>
          <p:nvPr/>
        </p:nvPicPr>
        <p:blipFill>
          <a:blip r:embed="rId2"/>
          <a:stretch>
            <a:fillRect/>
          </a:stretch>
        </p:blipFill>
        <p:spPr>
          <a:xfrm>
            <a:off x="6877224" y="222176"/>
            <a:ext cx="1648398" cy="2306782"/>
          </a:xfrm>
          <a:prstGeom prst="rect">
            <a:avLst/>
          </a:prstGeom>
        </p:spPr>
      </p:pic>
      <p:sp>
        <p:nvSpPr>
          <p:cNvPr id="4" name="Rectangle 3">
            <a:extLst>
              <a:ext uri="{FF2B5EF4-FFF2-40B4-BE49-F238E27FC236}">
                <a16:creationId xmlns:a16="http://schemas.microsoft.com/office/drawing/2014/main" id="{736D08CA-F67E-4E6E-89EE-8EA351F552C8}"/>
              </a:ext>
            </a:extLst>
          </p:cNvPr>
          <p:cNvSpPr/>
          <p:nvPr/>
        </p:nvSpPr>
        <p:spPr>
          <a:xfrm>
            <a:off x="263235" y="222176"/>
            <a:ext cx="5735783" cy="369332"/>
          </a:xfrm>
          <a:prstGeom prst="rect">
            <a:avLst/>
          </a:prstGeom>
          <a:solidFill>
            <a:schemeClr val="accent3">
              <a:lumMod val="20000"/>
              <a:lumOff val="80000"/>
            </a:schemeClr>
          </a:solidFill>
          <a:ln>
            <a:solidFill>
              <a:schemeClr val="tx1"/>
            </a:solidFill>
          </a:ln>
        </p:spPr>
        <p:txBody>
          <a:bodyPr wrap="square">
            <a:spAutoFit/>
          </a:bodyPr>
          <a:lstStyle/>
          <a:p>
            <a:r>
              <a:rPr lang="en-US" b="1" dirty="0"/>
              <a:t>Einstein’s Explanation of Photoelectric Effect</a:t>
            </a:r>
          </a:p>
        </p:txBody>
      </p:sp>
      <p:pic>
        <p:nvPicPr>
          <p:cNvPr id="5" name="Picture 4">
            <a:extLst>
              <a:ext uri="{FF2B5EF4-FFF2-40B4-BE49-F238E27FC236}">
                <a16:creationId xmlns:a16="http://schemas.microsoft.com/office/drawing/2014/main" id="{69153F88-2E58-4DCE-8383-9E304A8D8589}"/>
              </a:ext>
            </a:extLst>
          </p:cNvPr>
          <p:cNvPicPr>
            <a:picLocks noChangeAspect="1"/>
          </p:cNvPicPr>
          <p:nvPr/>
        </p:nvPicPr>
        <p:blipFill>
          <a:blip r:embed="rId3"/>
          <a:stretch>
            <a:fillRect/>
          </a:stretch>
        </p:blipFill>
        <p:spPr>
          <a:xfrm>
            <a:off x="435363" y="2172761"/>
            <a:ext cx="5169856" cy="4285859"/>
          </a:xfrm>
          <a:prstGeom prst="rect">
            <a:avLst/>
          </a:prstGeom>
        </p:spPr>
      </p:pic>
      <p:sp>
        <p:nvSpPr>
          <p:cNvPr id="6" name="Rectangle 5">
            <a:extLst>
              <a:ext uri="{FF2B5EF4-FFF2-40B4-BE49-F238E27FC236}">
                <a16:creationId xmlns:a16="http://schemas.microsoft.com/office/drawing/2014/main" id="{7674867F-291B-44FB-A379-69FECF3D68BD}"/>
              </a:ext>
            </a:extLst>
          </p:cNvPr>
          <p:cNvSpPr/>
          <p:nvPr/>
        </p:nvSpPr>
        <p:spPr>
          <a:xfrm>
            <a:off x="263234" y="591508"/>
            <a:ext cx="6442366" cy="1754326"/>
          </a:xfrm>
          <a:prstGeom prst="rect">
            <a:avLst/>
          </a:prstGeom>
        </p:spPr>
        <p:txBody>
          <a:bodyPr wrap="square">
            <a:spAutoFit/>
          </a:bodyPr>
          <a:lstStyle/>
          <a:p>
            <a:r>
              <a:rPr lang="en-US" dirty="0"/>
              <a:t>Einstein resolved this problem using Planck’s revolutionary idea that light was a particle. The energy carried by each particle of light (called quanta or photon) is dependent on the light’s frequency (f) as shown:</a:t>
            </a:r>
          </a:p>
          <a:p>
            <a:endParaRPr lang="en-US" dirty="0"/>
          </a:p>
          <a:p>
            <a:r>
              <a:rPr lang="en-US" dirty="0"/>
              <a:t> </a:t>
            </a:r>
          </a:p>
        </p:txBody>
      </p:sp>
    </p:spTree>
    <p:extLst>
      <p:ext uri="{BB962C8B-B14F-4D97-AF65-F5344CB8AC3E}">
        <p14:creationId xmlns:p14="http://schemas.microsoft.com/office/powerpoint/2010/main" val="359711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E57EDD-6F8E-4865-9973-D9896F1DBB88}"/>
              </a:ext>
            </a:extLst>
          </p:cNvPr>
          <p:cNvSpPr/>
          <p:nvPr/>
        </p:nvSpPr>
        <p:spPr>
          <a:xfrm>
            <a:off x="292703" y="1028009"/>
            <a:ext cx="8160327" cy="5439694"/>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dirty="0"/>
              <a:t>For a given metal and frequency of incident radiation, the number of photoelectrons ejected per second is directly proportional to the intensity of the incident light.</a:t>
            </a:r>
          </a:p>
          <a:p>
            <a:pPr marL="285750" indent="-285750">
              <a:lnSpc>
                <a:spcPct val="150000"/>
              </a:lnSpc>
              <a:buFont typeface="Wingdings" panose="05000000000000000000" pitchFamily="2" charset="2"/>
              <a:buChar char="v"/>
            </a:pPr>
            <a:r>
              <a:rPr lang="en-US" dirty="0"/>
              <a:t>For a given metal, there exists a certain minimum frequency of incident radiation below which no emission of photoelectrons takes place. This frequency is called the threshold frequency.</a:t>
            </a:r>
          </a:p>
          <a:p>
            <a:pPr marL="285750" indent="-285750">
              <a:lnSpc>
                <a:spcPct val="150000"/>
              </a:lnSpc>
              <a:buFont typeface="Wingdings" panose="05000000000000000000" pitchFamily="2" charset="2"/>
              <a:buChar char="v"/>
            </a:pPr>
            <a:r>
              <a:rPr lang="en-US" dirty="0"/>
              <a:t>Above the threshold frequency, the maximum kinetic energy of the emitted photoelectron is independent of the intensity of the incident light but depends only upon the frequency (or wavelength) of the incident light.</a:t>
            </a:r>
          </a:p>
          <a:p>
            <a:pPr marL="285750" indent="-285750">
              <a:lnSpc>
                <a:spcPct val="150000"/>
              </a:lnSpc>
              <a:buFont typeface="Wingdings" panose="05000000000000000000" pitchFamily="2" charset="2"/>
              <a:buChar char="v"/>
            </a:pPr>
            <a:r>
              <a:rPr lang="en-US" dirty="0"/>
              <a:t>The time lag between the incidence of radiation and the emission of a photoelectron is very small, less then 10-9 second.</a:t>
            </a:r>
          </a:p>
          <a:p>
            <a:pPr marL="285750" indent="-285750">
              <a:lnSpc>
                <a:spcPct val="150000"/>
              </a:lnSpc>
              <a:buFont typeface="Wingdings" panose="05000000000000000000" pitchFamily="2" charset="2"/>
              <a:buChar char="v"/>
            </a:pPr>
            <a:r>
              <a:rPr lang="en-US" dirty="0"/>
              <a:t>This is evidence of the particular nature of light.</a:t>
            </a:r>
          </a:p>
        </p:txBody>
      </p:sp>
      <p:sp>
        <p:nvSpPr>
          <p:cNvPr id="4" name="Rectangle 3">
            <a:extLst>
              <a:ext uri="{FF2B5EF4-FFF2-40B4-BE49-F238E27FC236}">
                <a16:creationId xmlns:a16="http://schemas.microsoft.com/office/drawing/2014/main" id="{8284A741-60EB-491E-9AD0-C55FC96964E2}"/>
              </a:ext>
            </a:extLst>
          </p:cNvPr>
          <p:cNvSpPr/>
          <p:nvPr/>
        </p:nvSpPr>
        <p:spPr>
          <a:xfrm>
            <a:off x="393037" y="390297"/>
            <a:ext cx="5843266" cy="461665"/>
          </a:xfrm>
          <a:prstGeom prst="rect">
            <a:avLst/>
          </a:prstGeom>
          <a:solidFill>
            <a:schemeClr val="accent3">
              <a:lumMod val="40000"/>
              <a:lumOff val="60000"/>
            </a:schemeClr>
          </a:solidFill>
          <a:ln>
            <a:solidFill>
              <a:schemeClr val="tx1"/>
            </a:solidFill>
          </a:ln>
        </p:spPr>
        <p:txBody>
          <a:bodyPr wrap="none">
            <a:spAutoFit/>
          </a:bodyPr>
          <a:lstStyle/>
          <a:p>
            <a:r>
              <a:rPr lang="en-US" sz="2400" b="1" dirty="0"/>
              <a:t>Summary of photoelectric emission</a:t>
            </a:r>
          </a:p>
        </p:txBody>
      </p:sp>
    </p:spTree>
    <p:extLst>
      <p:ext uri="{BB962C8B-B14F-4D97-AF65-F5344CB8AC3E}">
        <p14:creationId xmlns:p14="http://schemas.microsoft.com/office/powerpoint/2010/main" val="306237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36593-81A2-4EA7-90FE-F87D078055FD}"/>
              </a:ext>
            </a:extLst>
          </p:cNvPr>
          <p:cNvSpPr txBox="1"/>
          <p:nvPr/>
        </p:nvSpPr>
        <p:spPr>
          <a:xfrm>
            <a:off x="235527" y="346363"/>
            <a:ext cx="7855528" cy="707886"/>
          </a:xfrm>
          <a:prstGeom prst="rect">
            <a:avLst/>
          </a:prstGeom>
          <a:solidFill>
            <a:schemeClr val="accent2">
              <a:lumMod val="60000"/>
              <a:lumOff val="40000"/>
            </a:schemeClr>
          </a:solidFill>
          <a:ln>
            <a:solidFill>
              <a:schemeClr val="tx1"/>
            </a:solidFill>
          </a:ln>
        </p:spPr>
        <p:txBody>
          <a:bodyPr wrap="square" rtlCol="0">
            <a:spAutoFit/>
          </a:bodyPr>
          <a:lstStyle/>
          <a:p>
            <a:r>
              <a:rPr lang="en-IN" sz="2000" b="1" dirty="0"/>
              <a:t>Can light falling with frequency less than threshold frequency emit electron?</a:t>
            </a:r>
            <a:endParaRPr lang="en-US" sz="2000" b="1" dirty="0"/>
          </a:p>
        </p:txBody>
      </p:sp>
      <p:pic>
        <p:nvPicPr>
          <p:cNvPr id="6" name="Picture 5">
            <a:extLst>
              <a:ext uri="{FF2B5EF4-FFF2-40B4-BE49-F238E27FC236}">
                <a16:creationId xmlns:a16="http://schemas.microsoft.com/office/drawing/2014/main" id="{6CDAA2BE-6883-4473-84D3-3B66AF1B9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3429000"/>
            <a:ext cx="5293090" cy="1881415"/>
          </a:xfrm>
          <a:prstGeom prst="rect">
            <a:avLst/>
          </a:prstGeom>
          <a:ln w="38100">
            <a:solidFill>
              <a:schemeClr val="tx1"/>
            </a:solidFill>
          </a:ln>
        </p:spPr>
      </p:pic>
      <p:pic>
        <p:nvPicPr>
          <p:cNvPr id="8" name="Picture 7">
            <a:extLst>
              <a:ext uri="{FF2B5EF4-FFF2-40B4-BE49-F238E27FC236}">
                <a16:creationId xmlns:a16="http://schemas.microsoft.com/office/drawing/2014/main" id="{B5D00536-D624-4F90-B6A3-C6408094F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09" y="1363535"/>
            <a:ext cx="1635490" cy="2777247"/>
          </a:xfrm>
          <a:prstGeom prst="rect">
            <a:avLst/>
          </a:prstGeom>
        </p:spPr>
      </p:pic>
      <p:sp>
        <p:nvSpPr>
          <p:cNvPr id="9" name="Rectangle 8">
            <a:extLst>
              <a:ext uri="{FF2B5EF4-FFF2-40B4-BE49-F238E27FC236}">
                <a16:creationId xmlns:a16="http://schemas.microsoft.com/office/drawing/2014/main" id="{5EAEE950-EB5E-45F0-98CF-ACF1423C5733}"/>
              </a:ext>
            </a:extLst>
          </p:cNvPr>
          <p:cNvSpPr/>
          <p:nvPr/>
        </p:nvSpPr>
        <p:spPr>
          <a:xfrm>
            <a:off x="3020291" y="1120676"/>
            <a:ext cx="5542472" cy="1754326"/>
          </a:xfrm>
          <a:prstGeom prst="rect">
            <a:avLst/>
          </a:prstGeom>
        </p:spPr>
        <p:txBody>
          <a:bodyPr wrap="square">
            <a:spAutoFit/>
          </a:bodyPr>
          <a:lstStyle/>
          <a:p>
            <a:r>
              <a:rPr lang="en-US" dirty="0"/>
              <a:t>In a multiphoton photoelectric process, an electron needs to absorb a given number of photons to escape the surface of a metal. ... A basic hypothesis of the photoelectric process is that the </a:t>
            </a:r>
            <a:r>
              <a:rPr lang="en-US" dirty="0" err="1"/>
              <a:t>photoemissive</a:t>
            </a:r>
            <a:r>
              <a:rPr lang="en-US" dirty="0"/>
              <a:t> properties of matter remain unaltered during the interaction with light.</a:t>
            </a:r>
          </a:p>
        </p:txBody>
      </p:sp>
    </p:spTree>
    <p:extLst>
      <p:ext uri="{BB962C8B-B14F-4D97-AF65-F5344CB8AC3E}">
        <p14:creationId xmlns:p14="http://schemas.microsoft.com/office/powerpoint/2010/main" val="421972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03ACC1-5F86-4147-959C-EAA14E54C225}"/>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408150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Theme1" id="{46038D0E-7925-4B35-8E56-E0BF2ED2D1DA}" vid="{FECFEAD5-4ACA-443E-ADF8-FB727E1741C3}"/>
    </a:ext>
  </a:extLst>
</a:theme>
</file>

<file path=docProps/app.xml><?xml version="1.0" encoding="utf-8"?>
<Properties xmlns="http://schemas.openxmlformats.org/officeDocument/2006/extended-properties" xmlns:vt="http://schemas.openxmlformats.org/officeDocument/2006/docPropsVTypes">
  <Template>Theme1</Template>
  <TotalTime>228</TotalTime>
  <Words>678</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Schoolbook</vt:lpstr>
      <vt:lpstr>Wingdings</vt:lpstr>
      <vt:lpstr>Wingdings 2</vt:lpstr>
      <vt:lpstr>Theme1</vt:lpstr>
      <vt:lpstr>DR. AYAN MUKHERJEE   ASSISTANT PROFESSOR Department of physics RAM RATAN SINGH COLLEGE, MOKAMA,  PATLIPUTRA UNIVERSITY, PATNA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AYAN MUKHERJEE ASSISTANT PROFESSOR RAM RATAN SINGH COLLEGE, MOKAMA,  PATLIPUTRA UNIVERSITY, PATNA</dc:title>
  <dc:creator>Ayan Mukherjee</dc:creator>
  <cp:lastModifiedBy>Ayan Mukherjee</cp:lastModifiedBy>
  <cp:revision>31</cp:revision>
  <dcterms:created xsi:type="dcterms:W3CDTF">2020-01-21T16:22:52Z</dcterms:created>
  <dcterms:modified xsi:type="dcterms:W3CDTF">2020-04-16T09:58:52Z</dcterms:modified>
</cp:coreProperties>
</file>